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5143500" type="screen16x9"/>
  <p:notesSz cx="6858000" cy="9144000"/>
  <p:embeddedFontLst>
    <p:embeddedFont>
      <p:font typeface="IBM Plex Sans" panose="020B0503050203000203" pitchFamily="34" charset="0"/>
      <p:regular r:id="rId50"/>
      <p:bold r:id="rId51"/>
      <p:italic r:id="rId52"/>
      <p:boldItalic r:id="rId53"/>
    </p:embeddedFont>
    <p:embeddedFont>
      <p:font typeface="Roboto Light" panose="020F0302020204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91b57cc1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g291b57cc1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e988c9750d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1e988c9750d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e988c9750d_0_1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e988c9750d_0_1472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e988c9750d_0_1472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e988c9750d_0_1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e988c9750d_0_1495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e988c9750d_0_1495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e988c9750d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g1e988c9750d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e988c9750d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g1e988c9750d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e988c9750d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1e988c9750d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e988c9750d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1e988c9750d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91bc6f85e8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91bc6f85e8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e988c9750d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e988c9750d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e988c975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1e988c975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91b57cc17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g291b57cc17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e988c9750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1e988c9750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e988c9750d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1e988c9750d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e988c9750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4" name="Google Shape;244;g1e988c9750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e988c9750d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1e988c9750d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e988c9750d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1e988c9750d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e988c9750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1e988c9750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e988c9750d_1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g1e988c9750d_1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e988c9750d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g1e988c9750d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e988c9750d_0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e988c9750d_0_399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1e988c9750d_0_399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e988c9750d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e988c9750d_0_140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1e988c9750d_0_140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e988c9750d_1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g1e988c9750d_1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e988c9750d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e988c9750d_0_654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1e988c9750d_0_654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e988c9750d_0_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1e988c9750d_0_904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e988c9750d_0_904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e988c9750d_0_1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e988c9750d_0_1485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1e988c9750d_0_1485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e988c9750d_0_1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e988c9750d_0_1506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1e988c9750d_0_1506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e988c9750d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1e988c9750d_0_1520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1e988c9750d_0_1520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e988c9750d_0_1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e988c9750d_0_1534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e988c9750d_0_1534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e988c9750d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e988c9750d_1_46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1e988c9750d_1_46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e988c9750d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e988c9750d_1_60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1e988c9750d_1_60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e988c9750d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e988c9750d_1_72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1e988c9750d_1_72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e988c9750d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e988c9750d_1_81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1e988c9750d_1_81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988c9750d_1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1e988c9750d_1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e988c9750d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e988c9750d_1_90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1e988c9750d_1_90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e988c9750d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e988c9750d_1_112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g1e988c9750d_1_112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e988c9750d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e988c9750d_1_99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1e988c9750d_1_99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e988c9750d_0_1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e988c9750d_0_1546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g1e988c9750d_0_1546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e988c9750d_0_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1e988c9750d_0_1157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g1e988c9750d_0_1157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e988c9750d_0_1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1e988c9750d_0_1444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g1e988c9750d_0_1444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e988c9750d_0_14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563" y="1143366"/>
            <a:ext cx="6006900" cy="3084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e988c9750d_0_1458:notes"/>
          <p:cNvSpPr txBox="1">
            <a:spLocks noGrp="1"/>
          </p:cNvSpPr>
          <p:nvPr>
            <p:ph type="body" idx="1"/>
          </p:nvPr>
        </p:nvSpPr>
        <p:spPr>
          <a:xfrm>
            <a:off x="685480" y="4400934"/>
            <a:ext cx="5487000" cy="3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g1e988c9750d_0_1458:notes"/>
          <p:cNvSpPr txBox="1">
            <a:spLocks noGrp="1"/>
          </p:cNvSpPr>
          <p:nvPr>
            <p:ph type="sldNum" idx="12"/>
          </p:nvPr>
        </p:nvSpPr>
        <p:spPr>
          <a:xfrm>
            <a:off x="3883851" y="8684899"/>
            <a:ext cx="29724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e988c9750d_1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5" name="Google Shape;515;g1e988c9750d_1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988c9750d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g1e988c9750d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988c9750d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1e988c9750d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e988c9750d_1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g1e988c9750d_1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1bc6f85e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291bc6f85e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1bc6f85e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291bc6f85e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ользовательский макет">
  <p:cSld name="1_Пользовательский макет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>
            <a:spLocks noGrp="1"/>
          </p:cNvSpPr>
          <p:nvPr>
            <p:ph type="pic" idx="2"/>
          </p:nvPr>
        </p:nvSpPr>
        <p:spPr>
          <a:xfrm>
            <a:off x="767044" y="521017"/>
            <a:ext cx="7610100" cy="41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eleven777.agency/work/emirates-nbd/PRIVATE-BANKING/v1/ENBD_EMIRATI_DINING_TALABAT_PHASE_CAMPAIGN_AR_VERSION_IN_INSTA_TWITTER_FB_(1080x1080).mp4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jpeg"/><Relationship Id="rId11" Type="http://schemas.openxmlformats.org/officeDocument/2006/relationships/image" Target="../media/image2.pn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2.png"/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7.jpeg"/><Relationship Id="rId5" Type="http://schemas.openxmlformats.org/officeDocument/2006/relationships/image" Target="../media/image2.png"/><Relationship Id="rId4" Type="http://schemas.openxmlformats.org/officeDocument/2006/relationships/image" Target="../media/image9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jpeg"/><Relationship Id="rId11" Type="http://schemas.openxmlformats.org/officeDocument/2006/relationships/image" Target="../media/image2.pn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1407975" y="2348550"/>
            <a:ext cx="6186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01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EMIRATES NBD </a:t>
            </a:r>
            <a:br>
              <a:rPr lang="en" sz="2300" b="1">
                <a:solidFill>
                  <a:srgbClr val="001F60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lang="en" sz="2300" b="1">
                <a:solidFill>
                  <a:srgbClr val="001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Projects done June 2022 - September 2023</a:t>
            </a:r>
            <a:endParaRPr sz="2300" b="1">
              <a:solidFill>
                <a:srgbClr val="001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169700" y="287200"/>
            <a:ext cx="610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EMIRATI DEBIT CARD - RAMADAN UNION COOP CAMPAIGN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38" name="Google Shape;138;p2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88150"/>
            <a:ext cx="5454061" cy="385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/>
        </p:nvSpPr>
        <p:spPr>
          <a:xfrm>
            <a:off x="167375" y="303300"/>
            <a:ext cx="49719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WOMEN’S DAY CAMPAIGN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</a:endParaRPr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975" y="1205375"/>
            <a:ext cx="1743650" cy="365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8201" y="1205391"/>
            <a:ext cx="1743649" cy="365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00" y="1205412"/>
            <a:ext cx="3634424" cy="3318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5"/>
          <p:cNvSpPr txBox="1"/>
          <p:nvPr/>
        </p:nvSpPr>
        <p:spPr>
          <a:xfrm>
            <a:off x="167375" y="303300"/>
            <a:ext cx="49719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REHLATY PINK MONTH EDM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</a:endParaRPr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525" y="522175"/>
            <a:ext cx="1170376" cy="342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250" y="522175"/>
            <a:ext cx="1170376" cy="342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700" y="2032250"/>
            <a:ext cx="2357309" cy="311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5600" y="2032262"/>
            <a:ext cx="2269465" cy="304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SUMMER TRAVEL OFFERS CAMPAIGN - PSB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850" y="222125"/>
            <a:ext cx="940810" cy="48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744" y="222125"/>
            <a:ext cx="943156" cy="48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00" y="1340575"/>
            <a:ext cx="3132375" cy="31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850" y="1340575"/>
            <a:ext cx="3132375" cy="314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7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7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SUMMER TRAVEL OFFERS CAMPAIGN - PRB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1850" y="222125"/>
            <a:ext cx="940811" cy="48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1744" y="222125"/>
            <a:ext cx="943156" cy="48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00" y="1340575"/>
            <a:ext cx="3132375" cy="31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850" y="1340575"/>
            <a:ext cx="3132375" cy="314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SUMMER TRAVEL OFFERS CAMPAIGN 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975" y="1288150"/>
            <a:ext cx="8106460" cy="370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9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9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H1 E-NEWSLETTER COPYWRITING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93" name="Google Shape;193;p2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200" y="1215500"/>
            <a:ext cx="4672126" cy="3536423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0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0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BACK TO SCHOOL CASHBACK PROMO EDM</a:t>
            </a:r>
            <a:endParaRPr/>
          </a:p>
        </p:txBody>
      </p:sp>
      <p:pic>
        <p:nvPicPr>
          <p:cNvPr id="200" name="Google Shape;200;p3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8751" y="1057138"/>
            <a:ext cx="1299874" cy="406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150" y="1057150"/>
            <a:ext cx="1354551" cy="41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00" y="1188225"/>
            <a:ext cx="2865374" cy="395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9232" y="1232343"/>
            <a:ext cx="2743719" cy="3883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1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>
            <a:off x="169700" y="287200"/>
            <a:ext cx="610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BACK TO SCHOOL CASHBACK PROMO WEB BANNER</a:t>
            </a:r>
            <a:endParaRPr/>
          </a:p>
        </p:txBody>
      </p:sp>
      <p:pic>
        <p:nvPicPr>
          <p:cNvPr id="210" name="Google Shape;21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8274" y="1568999"/>
            <a:ext cx="6025075" cy="311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2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BACK TO SCHOOL CASHBACK PROMO IG STORY</a:t>
            </a:r>
            <a:endParaRPr/>
          </a:p>
        </p:txBody>
      </p:sp>
      <p:pic>
        <p:nvPicPr>
          <p:cNvPr id="217" name="Google Shape;217;p3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4175" y="1289400"/>
            <a:ext cx="1059364" cy="15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6940" y="1289400"/>
            <a:ext cx="1120817" cy="157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151" y="1289400"/>
            <a:ext cx="1120810" cy="1571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5350" y="1289400"/>
            <a:ext cx="1059374" cy="15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650" y="2978550"/>
            <a:ext cx="1120800" cy="176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2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4175" y="2978550"/>
            <a:ext cx="1059374" cy="172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2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150" y="2972525"/>
            <a:ext cx="1120800" cy="173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5350" y="2982925"/>
            <a:ext cx="1120800" cy="1688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169700" y="287200"/>
            <a:ext cx="610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EMIRATI VISA DEBIT CARD THANK YOU PROMO CAMPAIGN</a:t>
            </a:r>
            <a:endParaRPr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98"/>
          <a:stretch/>
        </p:blipFill>
        <p:spPr>
          <a:xfrm>
            <a:off x="2518369" y="1729115"/>
            <a:ext cx="2507693" cy="287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8" y="1729100"/>
            <a:ext cx="2345917" cy="2686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1602" y="1729075"/>
            <a:ext cx="1748485" cy="320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185" y="1729090"/>
            <a:ext cx="1748466" cy="320551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1201025" y="1369025"/>
            <a:ext cx="31068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FB,LINKEDIN, INSTAGRAM,TWITTER</a:t>
            </a:r>
            <a:endParaRPr sz="1200" b="1"/>
          </a:p>
        </p:txBody>
      </p:sp>
      <p:sp>
        <p:nvSpPr>
          <p:cNvPr id="69" name="Google Shape;69;p15"/>
          <p:cNvSpPr txBox="1"/>
          <p:nvPr/>
        </p:nvSpPr>
        <p:spPr>
          <a:xfrm>
            <a:off x="5556975" y="1369025"/>
            <a:ext cx="337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INSTAGRAM STORY, SNAPCHAT, TIKTOK</a:t>
            </a:r>
            <a:endParaRPr sz="12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3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BACK TO SCHOOL CASHBACK PROMO ANIMATION</a:t>
            </a:r>
            <a:endParaRPr/>
          </a:p>
        </p:txBody>
      </p:sp>
      <p:pic>
        <p:nvPicPr>
          <p:cNvPr id="231" name="Google Shape;23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3925" y="1321925"/>
            <a:ext cx="3702951" cy="370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4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BACK TO SCHOOL CAMPAIGN EDM</a:t>
            </a:r>
            <a:endParaRPr/>
          </a:p>
        </p:txBody>
      </p:sp>
      <p:pic>
        <p:nvPicPr>
          <p:cNvPr id="238" name="Google Shape;238;p3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725" y="1135750"/>
            <a:ext cx="1140201" cy="347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3125" y="1135750"/>
            <a:ext cx="1140201" cy="347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4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00" y="1135750"/>
            <a:ext cx="2538411" cy="40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8531" y="1135750"/>
            <a:ext cx="2624611" cy="400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5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BACK TO SCHOOL CAMPAIGN SM </a:t>
            </a:r>
            <a:endParaRPr/>
          </a:p>
        </p:txBody>
      </p:sp>
      <p:pic>
        <p:nvPicPr>
          <p:cNvPr id="248" name="Google Shape;248;p3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175" y="1641675"/>
            <a:ext cx="1896075" cy="33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200" y="1641675"/>
            <a:ext cx="2184276" cy="218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750" y="1642360"/>
            <a:ext cx="1896074" cy="336943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5"/>
          <p:cNvSpPr txBox="1"/>
          <p:nvPr/>
        </p:nvSpPr>
        <p:spPr>
          <a:xfrm>
            <a:off x="1512188" y="1233463"/>
            <a:ext cx="21843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/>
              <a:t>LINKEDIN,TWITTER,INSTAGRAM</a:t>
            </a:r>
            <a:endParaRPr sz="1000" b="1"/>
          </a:p>
        </p:txBody>
      </p:sp>
      <p:sp>
        <p:nvSpPr>
          <p:cNvPr id="252" name="Google Shape;252;p35"/>
          <p:cNvSpPr txBox="1"/>
          <p:nvPr/>
        </p:nvSpPr>
        <p:spPr>
          <a:xfrm>
            <a:off x="4139875" y="1233475"/>
            <a:ext cx="1794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INSTAGRAM STORY</a:t>
            </a:r>
            <a:endParaRPr sz="1000" b="1">
              <a:solidFill>
                <a:schemeClr val="dk1"/>
              </a:solidFill>
            </a:endParaRPr>
          </a:p>
        </p:txBody>
      </p:sp>
      <p:sp>
        <p:nvSpPr>
          <p:cNvPr id="253" name="Google Shape;253;p35"/>
          <p:cNvSpPr txBox="1"/>
          <p:nvPr/>
        </p:nvSpPr>
        <p:spPr>
          <a:xfrm>
            <a:off x="6534250" y="12197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SNAPCHAT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6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BACK TO SCHOOL CAMPAIGN SM WEB BANNERS </a:t>
            </a:r>
            <a:endParaRPr/>
          </a:p>
        </p:txBody>
      </p:sp>
      <p:pic>
        <p:nvPicPr>
          <p:cNvPr id="260" name="Google Shape;260;p3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225" y="1237175"/>
            <a:ext cx="2531175" cy="302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800" y="3252479"/>
            <a:ext cx="3586646" cy="116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0" y="3458413"/>
            <a:ext cx="2690002" cy="1666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6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6" y="1203363"/>
            <a:ext cx="2689984" cy="2187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6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800" y="1203375"/>
            <a:ext cx="3586652" cy="194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7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7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BACK TO SCHOOL CAMPAIGN  APP BANNER </a:t>
            </a:r>
            <a:endParaRPr/>
          </a:p>
        </p:txBody>
      </p:sp>
      <p:pic>
        <p:nvPicPr>
          <p:cNvPr id="271" name="Google Shape;271;p3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050" y="1220600"/>
            <a:ext cx="4919379" cy="370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EMIRATI ACQUISITION NTB - ATM SCREENS</a:t>
            </a:r>
            <a:endParaRPr/>
          </a:p>
        </p:txBody>
      </p:sp>
      <p:pic>
        <p:nvPicPr>
          <p:cNvPr id="278" name="Google Shape;278;p3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00" y="1207775"/>
            <a:ext cx="4271875" cy="2085875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3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326" y="2654700"/>
            <a:ext cx="4470525" cy="218285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9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TALABAT CAMPAIGN EDMS</a:t>
            </a:r>
            <a:endParaRPr/>
          </a:p>
        </p:txBody>
      </p:sp>
      <p:pic>
        <p:nvPicPr>
          <p:cNvPr id="286" name="Google Shape;286;p3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750" y="1517425"/>
            <a:ext cx="1245524" cy="272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9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25" y="1554234"/>
            <a:ext cx="2196767" cy="35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675" y="1517425"/>
            <a:ext cx="1245524" cy="268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9450" y="1554225"/>
            <a:ext cx="2262473" cy="3589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0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0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TALABAT CAMPAIGN EDMS</a:t>
            </a:r>
            <a:endParaRPr/>
          </a:p>
        </p:txBody>
      </p:sp>
      <p:pic>
        <p:nvPicPr>
          <p:cNvPr id="296" name="Google Shape;296;p4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150" y="1821500"/>
            <a:ext cx="1976435" cy="2138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8783" y="1821500"/>
            <a:ext cx="1976435" cy="21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4417" y="1821500"/>
            <a:ext cx="1976435" cy="214638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0"/>
          <p:cNvSpPr txBox="1"/>
          <p:nvPr/>
        </p:nvSpPr>
        <p:spPr>
          <a:xfrm>
            <a:off x="6162625" y="4304550"/>
            <a:ext cx="27363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7"/>
              </a:rPr>
              <a:t>Click here to watch the video</a:t>
            </a:r>
            <a:endParaRPr sz="1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>
            <a:spLocks noGrp="1"/>
          </p:cNvSpPr>
          <p:nvPr>
            <p:ph type="pic" idx="2"/>
          </p:nvPr>
        </p:nvSpPr>
        <p:spPr>
          <a:xfrm>
            <a:off x="383522" y="260469"/>
            <a:ext cx="3805200" cy="2050200"/>
          </a:xfrm>
          <a:prstGeom prst="rect">
            <a:avLst/>
          </a:prstGeom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6" name="Google Shape;306;p4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25" y="1270355"/>
            <a:ext cx="909081" cy="161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24" y="3073610"/>
            <a:ext cx="909081" cy="161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477" y="1286759"/>
            <a:ext cx="909081" cy="161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480" y="3102049"/>
            <a:ext cx="909081" cy="161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994" y="1286767"/>
            <a:ext cx="909081" cy="1616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1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994" y="3102043"/>
            <a:ext cx="909081" cy="161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1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957" y="1270354"/>
            <a:ext cx="909081" cy="161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1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0957" y="3154779"/>
            <a:ext cx="909081" cy="1616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1" descr="A black and blue rectangle&#10;&#10;Description automatically generated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0" y="-13035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1"/>
          <p:cNvSpPr txBox="1"/>
          <p:nvPr/>
        </p:nvSpPr>
        <p:spPr>
          <a:xfrm>
            <a:off x="152400" y="152400"/>
            <a:ext cx="458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SKYWARDS CAMPAIGN</a:t>
            </a: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16" name="Google Shape;316;p41"/>
          <p:cNvSpPr txBox="1"/>
          <p:nvPr/>
        </p:nvSpPr>
        <p:spPr>
          <a:xfrm>
            <a:off x="42250" y="895625"/>
            <a:ext cx="180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IG story</a:t>
            </a:r>
            <a:endParaRPr sz="12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>
            <a:spLocks noGrp="1"/>
          </p:cNvSpPr>
          <p:nvPr>
            <p:ph type="pic" idx="2"/>
          </p:nvPr>
        </p:nvSpPr>
        <p:spPr>
          <a:xfrm>
            <a:off x="1213503" y="1311924"/>
            <a:ext cx="7139100" cy="3479400"/>
          </a:xfrm>
          <a:prstGeom prst="rect">
            <a:avLst/>
          </a:prstGeom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2"/>
          <p:cNvSpPr txBox="1"/>
          <p:nvPr/>
        </p:nvSpPr>
        <p:spPr>
          <a:xfrm>
            <a:off x="816425" y="2325550"/>
            <a:ext cx="56817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24" name="Google Shape;324;p42"/>
          <p:cNvSpPr txBox="1"/>
          <p:nvPr/>
        </p:nvSpPr>
        <p:spPr>
          <a:xfrm>
            <a:off x="1050181" y="1473024"/>
            <a:ext cx="7342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FB/IG Carousel 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pic>
        <p:nvPicPr>
          <p:cNvPr id="325" name="Google Shape;325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070" y="3590185"/>
            <a:ext cx="1306934" cy="118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40" y="2038519"/>
            <a:ext cx="1306934" cy="118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927" y="2038519"/>
            <a:ext cx="1306934" cy="118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2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314" y="2038520"/>
            <a:ext cx="1306934" cy="118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2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755" y="2038519"/>
            <a:ext cx="1306934" cy="118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2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197" y="2038519"/>
            <a:ext cx="1306934" cy="118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2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455" y="3590184"/>
            <a:ext cx="1306934" cy="118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2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373" y="3590184"/>
            <a:ext cx="1306934" cy="118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2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048" y="3590184"/>
            <a:ext cx="1306934" cy="1181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2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6197" y="3590184"/>
            <a:ext cx="1306948" cy="1181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2" descr="A black and blue rectangle&#10;&#10;Description automatically generated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0" y="-13035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2"/>
          <p:cNvSpPr txBox="1"/>
          <p:nvPr/>
        </p:nvSpPr>
        <p:spPr>
          <a:xfrm>
            <a:off x="152400" y="152400"/>
            <a:ext cx="458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SKYWARDS CAMPAIGN</a:t>
            </a: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endParaRPr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BLOOMINGDALE’S 150TH ANNIVERSARY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125" y="1183300"/>
            <a:ext cx="2146115" cy="388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6179" y="1183300"/>
            <a:ext cx="2159398" cy="3886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438" y="1087773"/>
            <a:ext cx="1447413" cy="274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3700" y="1087795"/>
            <a:ext cx="1447399" cy="2749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3" descr="A black and blue rectangle&#10;&#10;Description automatically generated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50" y="-13035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3"/>
          <p:cNvSpPr txBox="1"/>
          <p:nvPr/>
        </p:nvSpPr>
        <p:spPr>
          <a:xfrm>
            <a:off x="202700" y="160475"/>
            <a:ext cx="49719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EMIRATI ACQUISITION CAMPAIGN - BLOOMINGDALES OFFER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46" name="Google Shape;346;p43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00" y="1855250"/>
            <a:ext cx="2739489" cy="328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3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650" y="1855249"/>
            <a:ext cx="2739500" cy="323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4"/>
          <p:cNvSpPr>
            <a:spLocks noGrp="1"/>
          </p:cNvSpPr>
          <p:nvPr>
            <p:ph type="pic" idx="2"/>
          </p:nvPr>
        </p:nvSpPr>
        <p:spPr>
          <a:xfrm>
            <a:off x="709285" y="657419"/>
            <a:ext cx="3805200" cy="2050200"/>
          </a:xfrm>
          <a:prstGeom prst="rect">
            <a:avLst/>
          </a:prstGeom>
        </p:spPr>
        <p:txBody>
          <a:bodyPr spcFirstLastPara="1" wrap="square" lIns="45700" tIns="22850" rIns="45700" bIns="22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6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44"/>
          <p:cNvSpPr txBox="1"/>
          <p:nvPr/>
        </p:nvSpPr>
        <p:spPr>
          <a:xfrm>
            <a:off x="263544" y="1129004"/>
            <a:ext cx="78267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IG story </a:t>
            </a:r>
            <a:endParaRPr sz="700"/>
          </a:p>
        </p:txBody>
      </p:sp>
      <p:pic>
        <p:nvPicPr>
          <p:cNvPr id="355" name="Google Shape;355;p4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773" y="1148439"/>
            <a:ext cx="1049425" cy="1865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7701" y="1129006"/>
            <a:ext cx="1049425" cy="186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806" y="1129002"/>
            <a:ext cx="1049425" cy="186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8189" y="1129003"/>
            <a:ext cx="1049439" cy="186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4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6773" y="3218451"/>
            <a:ext cx="1049425" cy="186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784" y="3179642"/>
            <a:ext cx="1071255" cy="190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4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9883" y="3199043"/>
            <a:ext cx="1071268" cy="190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4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536" y="3179642"/>
            <a:ext cx="1071268" cy="1904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4" descr="A black and blue rectangle&#10;&#10;Description automatically generated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50" y="-64475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4"/>
          <p:cNvSpPr txBox="1"/>
          <p:nvPr/>
        </p:nvSpPr>
        <p:spPr>
          <a:xfrm>
            <a:off x="219600" y="226350"/>
            <a:ext cx="49719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EMIRATI ACQUISITION CAMPAIGN - BLOOMINGDALES OFFER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5"/>
          <p:cNvSpPr txBox="1"/>
          <p:nvPr/>
        </p:nvSpPr>
        <p:spPr>
          <a:xfrm>
            <a:off x="167375" y="303300"/>
            <a:ext cx="59709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LAM ACTIVITY - MIRDIFF ROLL UP AND BOX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</a:endParaRPr>
          </a:p>
        </p:txBody>
      </p:sp>
      <p:pic>
        <p:nvPicPr>
          <p:cNvPr id="372" name="Google Shape;372;p4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3350" y="1135750"/>
            <a:ext cx="1671000" cy="3923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450" y="1908675"/>
            <a:ext cx="1988050" cy="237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6"/>
          <p:cNvSpPr txBox="1"/>
          <p:nvPr/>
        </p:nvSpPr>
        <p:spPr>
          <a:xfrm>
            <a:off x="167375" y="303300"/>
            <a:ext cx="55230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PERSONAL BANKING EMIRATI WOMEN’S DAY CAMPAIGN</a:t>
            </a:r>
            <a:endParaRPr b="1">
              <a:solidFill>
                <a:schemeClr val="lt1"/>
              </a:solidFill>
            </a:endParaRPr>
          </a:p>
        </p:txBody>
      </p:sp>
      <p:pic>
        <p:nvPicPr>
          <p:cNvPr id="381" name="Google Shape;381;p4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6219" y="1135750"/>
            <a:ext cx="1424587" cy="336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550" y="1135750"/>
            <a:ext cx="1464424" cy="336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5" y="1510050"/>
            <a:ext cx="2429877" cy="35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3475" y="1542700"/>
            <a:ext cx="2349618" cy="358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7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47"/>
          <p:cNvSpPr txBox="1"/>
          <p:nvPr/>
        </p:nvSpPr>
        <p:spPr>
          <a:xfrm>
            <a:off x="167375" y="169150"/>
            <a:ext cx="5282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PERSONAL BANKING EMIRATI WOMEN’S DAY CAMPAIGN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392" name="Google Shape;392;p4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3400" y="1225888"/>
            <a:ext cx="3707474" cy="227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188" y="3587530"/>
            <a:ext cx="4971901" cy="1491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75" y="1209825"/>
            <a:ext cx="2082910" cy="37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885" y="1209825"/>
            <a:ext cx="2082910" cy="37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94" y="1209825"/>
            <a:ext cx="2082910" cy="370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8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504" y="1209825"/>
            <a:ext cx="2082910" cy="37029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8"/>
          <p:cNvSpPr txBox="1"/>
          <p:nvPr/>
        </p:nvSpPr>
        <p:spPr>
          <a:xfrm>
            <a:off x="167375" y="169150"/>
            <a:ext cx="5282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PERSONAL BANKING EMIRATI WOMEN’S DAY CAMPAIGN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49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471" y="1135750"/>
            <a:ext cx="1150705" cy="326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1925" y="1135750"/>
            <a:ext cx="1168261" cy="326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450" y="1326450"/>
            <a:ext cx="3110478" cy="326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988" y="1326450"/>
            <a:ext cx="3110479" cy="32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9"/>
          <p:cNvSpPr txBox="1"/>
          <p:nvPr/>
        </p:nvSpPr>
        <p:spPr>
          <a:xfrm>
            <a:off x="167375" y="169150"/>
            <a:ext cx="5282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CASH BACK OFFER CAMPAIGN </a:t>
            </a:r>
            <a:b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(HAPPINESS DAY ACTIVATION)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0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0"/>
          <p:cNvSpPr txBox="1"/>
          <p:nvPr/>
        </p:nvSpPr>
        <p:spPr>
          <a:xfrm>
            <a:off x="167375" y="169150"/>
            <a:ext cx="5282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CASH BACK OFFER CAMPAIGN </a:t>
            </a:r>
            <a:b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</a:b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(HAPPINESS DAY ACTIVATION)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23" name="Google Shape;42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6825" y="1187900"/>
            <a:ext cx="3702951" cy="370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51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51"/>
          <p:cNvSpPr txBox="1"/>
          <p:nvPr/>
        </p:nvSpPr>
        <p:spPr>
          <a:xfrm>
            <a:off x="167375" y="169150"/>
            <a:ext cx="5282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EMIRATI SPEND CAMPAIGN (BLOOMINGDALE’S VOUCHER OFFER)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31" name="Google Shape;431;p5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525" y="1135750"/>
            <a:ext cx="2200436" cy="370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636" y="1135750"/>
            <a:ext cx="2200436" cy="3702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52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2"/>
          <p:cNvSpPr txBox="1"/>
          <p:nvPr/>
        </p:nvSpPr>
        <p:spPr>
          <a:xfrm>
            <a:off x="167375" y="169150"/>
            <a:ext cx="5282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EMIRATI SPEND CAMPAIGN (BLOOMINGDALE’S VOUCHER OFFER)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40" name="Google Shape;440;p5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25" y="1204600"/>
            <a:ext cx="4653812" cy="3702950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BLOOMINGDALE’S 150TH ANNIVERSARY</a:t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1550" y="1244450"/>
            <a:ext cx="4937267" cy="370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53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53"/>
          <p:cNvSpPr txBox="1"/>
          <p:nvPr/>
        </p:nvSpPr>
        <p:spPr>
          <a:xfrm>
            <a:off x="167375" y="169150"/>
            <a:ext cx="5282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EMIRATI SPEND CAMPAIGN (BLOOMINGDALE’S VOUCHER OFFER)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48" name="Google Shape;448;p5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00" y="1135750"/>
            <a:ext cx="3074310" cy="4007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2054" y="1135750"/>
            <a:ext cx="3074310" cy="400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54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54"/>
          <p:cNvSpPr txBox="1"/>
          <p:nvPr/>
        </p:nvSpPr>
        <p:spPr>
          <a:xfrm>
            <a:off x="167375" y="169150"/>
            <a:ext cx="5282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 INFLUENCER LEAD WEBPAGE UBE INFINITE - COPYWRITING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57" name="Google Shape;457;p5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25" y="1135750"/>
            <a:ext cx="3074308" cy="400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55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55"/>
          <p:cNvSpPr txBox="1"/>
          <p:nvPr/>
        </p:nvSpPr>
        <p:spPr>
          <a:xfrm>
            <a:off x="167375" y="169150"/>
            <a:ext cx="5282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AWARENESS OF EMIRATI PACKAGE EDMs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65" name="Google Shape;465;p5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108" y="340700"/>
            <a:ext cx="1111616" cy="466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5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400" y="340700"/>
            <a:ext cx="1123006" cy="466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75" y="1201800"/>
            <a:ext cx="2957800" cy="376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550" y="1201800"/>
            <a:ext cx="2957801" cy="3768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56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6"/>
          <p:cNvSpPr txBox="1"/>
          <p:nvPr/>
        </p:nvSpPr>
        <p:spPr>
          <a:xfrm>
            <a:off x="167375" y="226175"/>
            <a:ext cx="4971900" cy="6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ENBD- PINK MONTH SPA OFFER EDM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</a:endParaRPr>
          </a:p>
        </p:txBody>
      </p:sp>
      <p:pic>
        <p:nvPicPr>
          <p:cNvPr id="476" name="Google Shape;476;p5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3653" y="274150"/>
            <a:ext cx="1045023" cy="45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5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926" y="274150"/>
            <a:ext cx="1050775" cy="45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350" y="1235950"/>
            <a:ext cx="2209880" cy="3907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175" y="1235950"/>
            <a:ext cx="1850889" cy="3907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57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7"/>
          <p:cNvSpPr txBox="1"/>
          <p:nvPr/>
        </p:nvSpPr>
        <p:spPr>
          <a:xfrm>
            <a:off x="167375" y="303300"/>
            <a:ext cx="49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CUSTOMER JOURNEY PSB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87" name="Google Shape;487;p5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50" y="1710644"/>
            <a:ext cx="2574825" cy="343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7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6625" y="1710655"/>
            <a:ext cx="2675439" cy="343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025" y="979609"/>
            <a:ext cx="1115879" cy="3312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7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629" y="967343"/>
            <a:ext cx="1169645" cy="3337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8"/>
          <p:cNvSpPr txBox="1"/>
          <p:nvPr/>
        </p:nvSpPr>
        <p:spPr>
          <a:xfrm>
            <a:off x="167375" y="303300"/>
            <a:ext cx="497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CUSTOMER JOURNEY PSB</a:t>
            </a:r>
            <a:endParaRPr sz="16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498" name="Google Shape;498;p5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725" y="1009750"/>
            <a:ext cx="1111200" cy="375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650" y="1009750"/>
            <a:ext cx="1023600" cy="3672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8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75" y="1436275"/>
            <a:ext cx="2421896" cy="3755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5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0900" y="1436275"/>
            <a:ext cx="2318814" cy="3755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59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9"/>
          <p:cNvSpPr txBox="1"/>
          <p:nvPr/>
        </p:nvSpPr>
        <p:spPr>
          <a:xfrm>
            <a:off x="167375" y="303300"/>
            <a:ext cx="497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CUSTOMER JOURNEY PSB</a:t>
            </a:r>
            <a:endParaRPr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509" name="Google Shape;509;p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047" y="1301308"/>
            <a:ext cx="1081029" cy="3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692" y="1301308"/>
            <a:ext cx="1149933" cy="313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9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00" y="1662576"/>
            <a:ext cx="2653143" cy="348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9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4413" y="1662568"/>
            <a:ext cx="2875164" cy="3480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60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37197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60"/>
          <p:cNvSpPr txBox="1"/>
          <p:nvPr/>
        </p:nvSpPr>
        <p:spPr>
          <a:xfrm>
            <a:off x="1407975" y="2348550"/>
            <a:ext cx="6186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rgbClr val="001F60"/>
                </a:solidFill>
                <a:latin typeface="IBM Plex Sans"/>
                <a:ea typeface="IBM Plex Sans"/>
                <a:cs typeface="IBM Plex Sans"/>
                <a:sym typeface="IBM Plex Sans"/>
              </a:rPr>
              <a:t>THANK YOU</a:t>
            </a:r>
            <a:endParaRPr sz="2300" b="1">
              <a:solidFill>
                <a:srgbClr val="001F60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BLOOMINGDALE’S 150TH ANNIVERSARY</a:t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2675" y="1244438"/>
            <a:ext cx="4827626" cy="362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BLOOMINGDALE’S 150TH ANNIVERSARY</a:t>
            </a:r>
            <a:endParaRPr/>
          </a:p>
        </p:txBody>
      </p:sp>
      <p:sp>
        <p:nvSpPr>
          <p:cNvPr id="98" name="Google Shape;98;p19"/>
          <p:cNvSpPr txBox="1"/>
          <p:nvPr/>
        </p:nvSpPr>
        <p:spPr>
          <a:xfrm>
            <a:off x="169700" y="1360300"/>
            <a:ext cx="31068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SOCIAL MEDIA ITEMS (VIDEOS)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00" y="1930575"/>
            <a:ext cx="2430705" cy="23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483" y="1930575"/>
            <a:ext cx="2394542" cy="23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122" y="1738321"/>
            <a:ext cx="2628374" cy="139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125" y="3294175"/>
            <a:ext cx="2628372" cy="1496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/>
        </p:nvSpPr>
        <p:spPr>
          <a:xfrm>
            <a:off x="169700" y="287200"/>
            <a:ext cx="6109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BLOOMINGDALE’S 150TH ANNIVERSARY</a:t>
            </a:r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169700" y="1360300"/>
            <a:ext cx="3106800" cy="2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SOCIAL MEDIA ITEMS</a:t>
            </a:r>
            <a:br>
              <a:rPr lang="en" sz="1200" b="1"/>
            </a:br>
            <a:r>
              <a:rPr lang="en" sz="1200" b="1"/>
              <a:t>(VIDEOS)</a:t>
            </a:r>
            <a:endParaRPr sz="1200" b="1"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025" y="1288150"/>
            <a:ext cx="2194988" cy="370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6413" y="1288150"/>
            <a:ext cx="2121106" cy="3702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1"/>
          <p:cNvSpPr txBox="1"/>
          <p:nvPr/>
        </p:nvSpPr>
        <p:spPr>
          <a:xfrm>
            <a:off x="169700" y="287200"/>
            <a:ext cx="610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EMIRATI DEBIT CARD - RAMADAN UNION COOP CAMPAIGN</a:t>
            </a:r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75" y="1640626"/>
            <a:ext cx="3325775" cy="274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00" y="1640625"/>
            <a:ext cx="1506205" cy="16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9696" y="3433321"/>
            <a:ext cx="4966550" cy="160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500" y="1640625"/>
            <a:ext cx="2925180" cy="16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1572000" y="1203538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WEB BANNERS</a:t>
            </a: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6476705" y="1203525"/>
            <a:ext cx="119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</a:rPr>
              <a:t>APP BANNER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 descr="A black and blue rectangl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11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169700" y="287200"/>
            <a:ext cx="6109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rPr>
              <a:t>ENBD - EMIRATI DEBIT CARD - RAMADAN UNION COOP CAMPAIGN</a:t>
            </a:r>
            <a:endParaRPr sz="1700" b="1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850" y="600500"/>
            <a:ext cx="1689451" cy="445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500" y="1135750"/>
            <a:ext cx="2435501" cy="4003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397</Words>
  <Application>Microsoft Macintosh PowerPoint</Application>
  <PresentationFormat>On-screen Show (16:9)</PresentationFormat>
  <Paragraphs>81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Roboto Light</vt:lpstr>
      <vt:lpstr>IBM Plex Sans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Thomas</cp:lastModifiedBy>
  <cp:revision>1</cp:revision>
  <dcterms:modified xsi:type="dcterms:W3CDTF">2023-10-23T12:34:17Z</dcterms:modified>
</cp:coreProperties>
</file>